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24"/>
  </p:notesMasterIdLst>
  <p:handoutMasterIdLst>
    <p:handoutMasterId r:id="rId25"/>
  </p:handoutMasterIdLst>
  <p:sldIdLst>
    <p:sldId id="364" r:id="rId2"/>
    <p:sldId id="376" r:id="rId3"/>
    <p:sldId id="460" r:id="rId4"/>
    <p:sldId id="388" r:id="rId5"/>
    <p:sldId id="416" r:id="rId6"/>
    <p:sldId id="441" r:id="rId7"/>
    <p:sldId id="461" r:id="rId8"/>
    <p:sldId id="470" r:id="rId9"/>
    <p:sldId id="462" r:id="rId10"/>
    <p:sldId id="466" r:id="rId11"/>
    <p:sldId id="449" r:id="rId12"/>
    <p:sldId id="450" r:id="rId13"/>
    <p:sldId id="451" r:id="rId14"/>
    <p:sldId id="464" r:id="rId15"/>
    <p:sldId id="452" r:id="rId16"/>
    <p:sldId id="455" r:id="rId17"/>
    <p:sldId id="468" r:id="rId18"/>
    <p:sldId id="469" r:id="rId19"/>
    <p:sldId id="384" r:id="rId20"/>
    <p:sldId id="438" r:id="rId21"/>
    <p:sldId id="463" r:id="rId22"/>
    <p:sldId id="440" r:id="rId23"/>
  </p:sldIdLst>
  <p:sldSz cx="10082213" cy="756126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26A"/>
    <a:srgbClr val="D59B89"/>
    <a:srgbClr val="07B392"/>
    <a:srgbClr val="D513A2"/>
    <a:srgbClr val="EDA73F"/>
    <a:srgbClr val="CC00FF"/>
    <a:srgbClr val="164E25"/>
    <a:srgbClr val="01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476" autoAdjust="0"/>
  </p:normalViewPr>
  <p:slideViewPr>
    <p:cSldViewPr>
      <p:cViewPr varScale="1">
        <p:scale>
          <a:sx n="84" d="100"/>
          <a:sy n="84" d="100"/>
        </p:scale>
        <p:origin x="90" y="414"/>
      </p:cViewPr>
      <p:guideLst>
        <p:guide orient="horz" pos="2382"/>
        <p:guide pos="3176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-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8T21:30:18.485" idx="3">
    <p:pos x="10" y="10"/>
    <p:text>ЗАГОЛОВОК СЛАЙДА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8T21:26:27.481" idx="1">
    <p:pos x="10" y="10"/>
    <p:text>МЯГЧЕ!!!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8T21:26:27.481" idx="1">
    <p:pos x="10" y="10"/>
    <p:text>МЯГЧЕ!!!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8T21:26:27.481" idx="1">
    <p:pos x="10" y="10"/>
    <p:text>МЯГЧЕ!!!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8D6CCD-B9E7-4F5E-AF73-AF8502F9414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CD3E666-97ED-4366-8A89-3A7FDCFCB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132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02588CFD-D2E5-4CD7-A498-3127AB83684C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6590F678-C563-4E07-BA94-65A7178B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134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52413" y="252413"/>
            <a:ext cx="9588500" cy="66532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3363" y="5902325"/>
            <a:ext cx="9618662" cy="1468438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082" y="4500807"/>
              <a:ext cx="4294818" cy="1016727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10487" y="4318737"/>
              <a:ext cx="8280409" cy="12090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034" y="4335103"/>
              <a:ext cx="8166595" cy="110264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3" y="4316692"/>
              <a:ext cx="4941187" cy="92671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166" y="1764295"/>
            <a:ext cx="8569881" cy="1962652"/>
          </a:xfrm>
        </p:spPr>
        <p:txBody>
          <a:bodyPr anchor="b"/>
          <a:lstStyle>
            <a:lvl1pPr>
              <a:defRPr sz="4714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332" y="3920657"/>
            <a:ext cx="7057549" cy="1624271"/>
          </a:xfrm>
        </p:spPr>
        <p:txBody>
          <a:bodyPr/>
          <a:lstStyle>
            <a:lvl1pPr marL="0" indent="0" algn="ctr">
              <a:buNone/>
              <a:defRPr sz="2168">
                <a:solidFill>
                  <a:srgbClr val="FFFFFF"/>
                </a:solidFill>
              </a:defRPr>
            </a:lvl1pPr>
            <a:lvl2pPr marL="49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8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1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84F1-449A-4DCA-BA17-B1FCA99F7FB2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FA1B-2422-47EA-B154-EC32A92B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5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703B-E0E9-4AD8-9D89-55320B7AB3AD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2FA9-AEBF-4258-9276-1C995AB26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4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52413" y="252413"/>
            <a:ext cx="9588500" cy="1571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33363" y="787400"/>
            <a:ext cx="9618662" cy="1468438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082" y="4500807"/>
              <a:ext cx="4294818" cy="1016727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10487" y="4318737"/>
              <a:ext cx="8280409" cy="12090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034" y="4335103"/>
              <a:ext cx="8166595" cy="110264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3" y="4316692"/>
              <a:ext cx="4941187" cy="92671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605" y="1596269"/>
            <a:ext cx="2268498" cy="494749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11" y="1596267"/>
            <a:ext cx="6637457" cy="494749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907D-5313-4EBF-B220-78D1D3E73419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1C6B-56D1-429E-8FD9-A2BF172D6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2A17-C989-4F59-A6F7-AE4213C6DB05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C58C-6107-4198-B7E2-AC1E2D403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52413" y="252413"/>
            <a:ext cx="9588500" cy="522128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667500" y="4633913"/>
            <a:ext cx="3171825" cy="78740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98326" tIns="49164" rIns="98326" bIns="49164"/>
          <a:lstStyle/>
          <a:p>
            <a:pPr eaLnBrk="1" hangingPunct="1">
              <a:defRPr/>
            </a:pPr>
            <a:endParaRPr lang="en-US" sz="1980"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87663" y="4492625"/>
            <a:ext cx="6113462" cy="93821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98326" tIns="49164" rIns="98326" bIns="49164"/>
          <a:lstStyle/>
          <a:p>
            <a:pPr eaLnBrk="1" hangingPunct="1">
              <a:defRPr/>
            </a:pPr>
            <a:endParaRPr lang="en-US" sz="1980"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119438" y="4506913"/>
            <a:ext cx="6029325" cy="85407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8326" tIns="49164" rIns="98326" bIns="49164"/>
          <a:lstStyle/>
          <a:p>
            <a:pPr eaLnBrk="1" hangingPunct="1">
              <a:defRPr/>
            </a:pPr>
            <a:endParaRPr lang="en-US" sz="1980"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184900" y="4492625"/>
            <a:ext cx="3648075" cy="717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8326" tIns="49164" rIns="98326" bIns="49164"/>
          <a:lstStyle/>
          <a:p>
            <a:pPr eaLnBrk="1" hangingPunct="1">
              <a:defRPr/>
            </a:pPr>
            <a:endParaRPr lang="en-US" sz="1980"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3363" y="4475163"/>
            <a:ext cx="9618662" cy="146526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98326" tIns="49164" rIns="98326" bIns="49164"/>
          <a:lstStyle/>
          <a:p>
            <a:pPr eaLnBrk="1" hangingPunct="1">
              <a:defRPr/>
            </a:pPr>
            <a:endParaRPr lang="en-US" sz="198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32" y="2716190"/>
            <a:ext cx="8569881" cy="1680281"/>
          </a:xfrm>
        </p:spPr>
        <p:txBody>
          <a:bodyPr anchor="t"/>
          <a:lstStyle>
            <a:lvl1pPr algn="ctr">
              <a:defRPr sz="471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665" y="1584855"/>
            <a:ext cx="7076220" cy="1036174"/>
          </a:xfrm>
        </p:spPr>
        <p:txBody>
          <a:bodyPr anchor="b"/>
          <a:lstStyle>
            <a:lvl1pPr marL="0" indent="0" algn="ctr">
              <a:buNone/>
              <a:defRPr sz="2168">
                <a:solidFill>
                  <a:srgbClr val="FFFFFF"/>
                </a:solidFill>
              </a:defRPr>
            </a:lvl1pPr>
            <a:lvl2pPr marL="49161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8322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474830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96643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45804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94965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44126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93287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0FB0-9067-44A7-A6E5-710B83A91E74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EA94-9786-4CF4-8D9B-58F05C8B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6085" y="2953934"/>
            <a:ext cx="4214365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1764" y="2953934"/>
            <a:ext cx="4214365" cy="380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6289-9C0C-432B-84A3-3A499F7449CE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43F-1582-4854-A1CB-EF50353B5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085" y="2952746"/>
            <a:ext cx="4214365" cy="705367"/>
          </a:xfrm>
        </p:spPr>
        <p:txBody>
          <a:bodyPr anchor="ctr"/>
          <a:lstStyle>
            <a:lvl1pPr marL="0" indent="0" algn="ctr">
              <a:buNone/>
              <a:defRPr sz="2546" b="0">
                <a:solidFill>
                  <a:schemeClr val="tx2"/>
                </a:solidFill>
                <a:latin typeface="+mj-lt"/>
              </a:defRPr>
            </a:lvl1pPr>
            <a:lvl2pPr marL="491610" indent="0">
              <a:buNone/>
              <a:defRPr sz="2168" b="1"/>
            </a:lvl2pPr>
            <a:lvl3pPr marL="983220" indent="0">
              <a:buNone/>
              <a:defRPr sz="1980" b="1"/>
            </a:lvl3pPr>
            <a:lvl4pPr marL="1474830" indent="0">
              <a:buNone/>
              <a:defRPr sz="1697" b="1"/>
            </a:lvl4pPr>
            <a:lvl5pPr marL="1966439" indent="0">
              <a:buNone/>
              <a:defRPr sz="1697" b="1"/>
            </a:lvl5pPr>
            <a:lvl6pPr marL="2458048" indent="0">
              <a:buNone/>
              <a:defRPr sz="1697" b="1"/>
            </a:lvl6pPr>
            <a:lvl7pPr marL="2949659" indent="0">
              <a:buNone/>
              <a:defRPr sz="1697" b="1"/>
            </a:lvl7pPr>
            <a:lvl8pPr marL="3441269" indent="0">
              <a:buNone/>
              <a:defRPr sz="1697" b="1"/>
            </a:lvl8pPr>
            <a:lvl9pPr marL="3932878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831" y="3780634"/>
            <a:ext cx="4212009" cy="2973747"/>
          </a:xfrm>
        </p:spPr>
        <p:txBody>
          <a:bodyPr/>
          <a:lstStyle>
            <a:lvl1pPr>
              <a:defRPr sz="2168"/>
            </a:lvl1pPr>
            <a:lvl2pPr>
              <a:defRPr sz="1980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5127" y="2952746"/>
            <a:ext cx="4214365" cy="705367"/>
          </a:xfrm>
        </p:spPr>
        <p:txBody>
          <a:bodyPr anchor="ctr"/>
          <a:lstStyle>
            <a:lvl1pPr marL="0" indent="0" algn="ctr">
              <a:buNone/>
              <a:defRPr sz="2546" b="0" i="0">
                <a:solidFill>
                  <a:schemeClr val="tx2"/>
                </a:solidFill>
                <a:latin typeface="+mj-lt"/>
              </a:defRPr>
            </a:lvl1pPr>
            <a:lvl2pPr marL="491610" indent="0">
              <a:buNone/>
              <a:defRPr sz="2168" b="1"/>
            </a:lvl2pPr>
            <a:lvl3pPr marL="983220" indent="0">
              <a:buNone/>
              <a:defRPr sz="1980" b="1"/>
            </a:lvl3pPr>
            <a:lvl4pPr marL="1474830" indent="0">
              <a:buNone/>
              <a:defRPr sz="1697" b="1"/>
            </a:lvl4pPr>
            <a:lvl5pPr marL="1966439" indent="0">
              <a:buNone/>
              <a:defRPr sz="1697" b="1"/>
            </a:lvl5pPr>
            <a:lvl6pPr marL="2458048" indent="0">
              <a:buNone/>
              <a:defRPr sz="1697" b="1"/>
            </a:lvl6pPr>
            <a:lvl7pPr marL="2949659" indent="0">
              <a:buNone/>
              <a:defRPr sz="1697" b="1"/>
            </a:lvl7pPr>
            <a:lvl8pPr marL="3441269" indent="0">
              <a:buNone/>
              <a:defRPr sz="1697" b="1"/>
            </a:lvl8pPr>
            <a:lvl9pPr marL="3932878" indent="0">
              <a:buNone/>
              <a:defRPr sz="16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626" y="3780634"/>
            <a:ext cx="4214365" cy="2973747"/>
          </a:xfrm>
        </p:spPr>
        <p:txBody>
          <a:bodyPr/>
          <a:lstStyle>
            <a:lvl1pPr>
              <a:defRPr sz="2168"/>
            </a:lvl1pPr>
            <a:lvl2pPr>
              <a:defRPr sz="1980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D6F2-A610-420F-B4A4-4953F9B79FB4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F77-80FD-481B-9C41-317FD27FC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210F-C592-4C59-B224-9DE0F57C5974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CA9-0B06-4988-9B64-CC52801E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52413" y="252413"/>
            <a:ext cx="9588500" cy="1571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33363" y="787400"/>
            <a:ext cx="9618662" cy="1466850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09360" y="4501031"/>
              <a:ext cx="4296026" cy="101578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10178" y="4318763"/>
              <a:ext cx="8280278" cy="120828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746" y="4335147"/>
              <a:ext cx="8166320" cy="110179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711" y="4316716"/>
              <a:ext cx="4941075" cy="927718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F759-0C5E-4967-B77F-062BADEC654D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DD91-ECB7-46F8-9517-42EA00E76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6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52413" y="252413"/>
            <a:ext cx="9588500" cy="15716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33363" y="787400"/>
            <a:ext cx="9618662" cy="1468438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082" y="4500807"/>
              <a:ext cx="4294818" cy="1016727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10487" y="4318737"/>
              <a:ext cx="8280409" cy="12090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034" y="4335103"/>
              <a:ext cx="8166595" cy="110264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3" y="4316692"/>
              <a:ext cx="4941187" cy="92671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222" y="3948660"/>
            <a:ext cx="3696811" cy="2100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45"/>
              </a:spcAft>
              <a:buNone/>
              <a:defRPr sz="1980">
                <a:solidFill>
                  <a:schemeClr val="tx2"/>
                </a:solidFill>
              </a:defRPr>
            </a:lvl1pPr>
            <a:lvl2pPr marL="491610" indent="0">
              <a:buNone/>
              <a:defRPr sz="1320"/>
            </a:lvl2pPr>
            <a:lvl3pPr marL="983220" indent="0">
              <a:buNone/>
              <a:defRPr sz="1037"/>
            </a:lvl3pPr>
            <a:lvl4pPr marL="1474830" indent="0">
              <a:buNone/>
              <a:defRPr sz="943"/>
            </a:lvl4pPr>
            <a:lvl5pPr marL="1966439" indent="0">
              <a:buNone/>
              <a:defRPr sz="943"/>
            </a:lvl5pPr>
            <a:lvl6pPr marL="2458048" indent="0">
              <a:buNone/>
              <a:defRPr sz="943"/>
            </a:lvl6pPr>
            <a:lvl7pPr marL="2949659" indent="0">
              <a:buNone/>
              <a:defRPr sz="943"/>
            </a:lvl7pPr>
            <a:lvl8pPr marL="3441269" indent="0">
              <a:buNone/>
              <a:defRPr sz="943"/>
            </a:lvl8pPr>
            <a:lvl9pPr marL="3932878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222" y="2520423"/>
            <a:ext cx="3696811" cy="1381191"/>
          </a:xfrm>
        </p:spPr>
        <p:txBody>
          <a:bodyPr anchor="b">
            <a:noAutofit/>
          </a:bodyPr>
          <a:lstStyle>
            <a:lvl1pPr algn="l">
              <a:defRPr sz="3488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273" y="2016337"/>
            <a:ext cx="4304651" cy="4200702"/>
          </a:xfrm>
        </p:spPr>
        <p:txBody>
          <a:bodyPr anchor="ctr"/>
          <a:lstStyle>
            <a:lvl1pPr>
              <a:buClr>
                <a:schemeClr val="bg1"/>
              </a:buClr>
              <a:defRPr sz="2357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68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8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97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97">
                <a:solidFill>
                  <a:schemeClr val="tx2"/>
                </a:solidFill>
              </a:defRPr>
            </a:lvl5pPr>
            <a:lvl6pPr>
              <a:defRPr sz="2168"/>
            </a:lvl6pPr>
            <a:lvl7pPr>
              <a:defRPr sz="2168"/>
            </a:lvl7pPr>
            <a:lvl8pPr>
              <a:defRPr sz="2168"/>
            </a:lvl8pPr>
            <a:lvl9pPr>
              <a:defRPr sz="21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17E0-1032-4470-87A4-6F3CF9EEEA43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9E02-33B6-40BB-83BC-59BEEDFC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52413" y="252413"/>
            <a:ext cx="9588500" cy="66532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33363" y="5902325"/>
            <a:ext cx="9618662" cy="1468438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082" y="4500807"/>
              <a:ext cx="4294818" cy="1016727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10487" y="4318737"/>
              <a:ext cx="8280409" cy="120902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034" y="4335103"/>
              <a:ext cx="8166595" cy="110264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3" y="4316692"/>
              <a:ext cx="4941187" cy="92671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266" y="373397"/>
            <a:ext cx="4203839" cy="2679115"/>
          </a:xfrm>
        </p:spPr>
        <p:txBody>
          <a:bodyPr anchor="b"/>
          <a:lstStyle>
            <a:lvl1pPr algn="l">
              <a:defRPr sz="3017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7847" y="3071181"/>
            <a:ext cx="4210258" cy="2669780"/>
          </a:xfrm>
        </p:spPr>
        <p:txBody>
          <a:bodyPr/>
          <a:lstStyle>
            <a:lvl1pPr marL="0" indent="0">
              <a:buNone/>
              <a:defRPr sz="1980">
                <a:solidFill>
                  <a:srgbClr val="FFFFFF"/>
                </a:solidFill>
              </a:defRPr>
            </a:lvl1pPr>
            <a:lvl2pPr marL="491610" indent="0">
              <a:buNone/>
              <a:defRPr sz="1320"/>
            </a:lvl2pPr>
            <a:lvl3pPr marL="983220" indent="0">
              <a:buNone/>
              <a:defRPr sz="1037"/>
            </a:lvl3pPr>
            <a:lvl4pPr marL="1474830" indent="0">
              <a:buNone/>
              <a:defRPr sz="943"/>
            </a:lvl4pPr>
            <a:lvl5pPr marL="1966439" indent="0">
              <a:buNone/>
              <a:defRPr sz="943"/>
            </a:lvl5pPr>
            <a:lvl6pPr marL="2458048" indent="0">
              <a:buNone/>
              <a:defRPr sz="943"/>
            </a:lvl6pPr>
            <a:lvl7pPr marL="2949659" indent="0">
              <a:buNone/>
              <a:defRPr sz="943"/>
            </a:lvl7pPr>
            <a:lvl8pPr marL="3441269" indent="0">
              <a:buNone/>
              <a:defRPr sz="943"/>
            </a:lvl8pPr>
            <a:lvl9pPr marL="3932878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203" y="1512255"/>
            <a:ext cx="3932063" cy="32261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488">
                <a:solidFill>
                  <a:schemeClr val="bg1"/>
                </a:solidFill>
              </a:defRPr>
            </a:lvl1pPr>
            <a:lvl2pPr marL="491610" indent="0">
              <a:buNone/>
              <a:defRPr sz="3017"/>
            </a:lvl2pPr>
            <a:lvl3pPr marL="983220" indent="0">
              <a:buNone/>
              <a:defRPr sz="2546"/>
            </a:lvl3pPr>
            <a:lvl4pPr marL="1474830" indent="0">
              <a:buNone/>
              <a:defRPr sz="2168"/>
            </a:lvl4pPr>
            <a:lvl5pPr marL="1966439" indent="0">
              <a:buNone/>
              <a:defRPr sz="2168"/>
            </a:lvl5pPr>
            <a:lvl6pPr marL="2458048" indent="0">
              <a:buNone/>
              <a:defRPr sz="2168"/>
            </a:lvl6pPr>
            <a:lvl7pPr marL="2949659" indent="0">
              <a:buNone/>
              <a:defRPr sz="2168"/>
            </a:lvl7pPr>
            <a:lvl8pPr marL="3441269" indent="0">
              <a:buNone/>
              <a:defRPr sz="2168"/>
            </a:lvl8pPr>
            <a:lvl9pPr marL="3932878" indent="0">
              <a:buNone/>
              <a:defRPr sz="216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2E44-D7F3-48EC-BE0E-4ADADD419CDF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F091-2F0F-4551-9D0E-E56516648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413" y="252413"/>
            <a:ext cx="9588500" cy="272097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26" tIns="49164" rIns="98326" bIns="49164" anchor="ctr"/>
          <a:lstStyle/>
          <a:p>
            <a:pPr algn="ctr" eaLnBrk="1" hangingPunct="1">
              <a:defRPr/>
            </a:pPr>
            <a:endParaRPr lang="en-US" sz="198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33363" y="1851025"/>
            <a:ext cx="9618662" cy="146685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09360" y="4501031"/>
              <a:ext cx="4296026" cy="101578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10178" y="4318763"/>
              <a:ext cx="8280278" cy="1208287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746" y="4335147"/>
              <a:ext cx="8166320" cy="110179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711" y="4316716"/>
              <a:ext cx="4941075" cy="927718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980"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73063"/>
            <a:ext cx="90725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75" y="6891338"/>
            <a:ext cx="4176713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eaLnBrk="1" hangingPunct="1">
              <a:defRPr sz="1037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FD7D3E2-677A-462F-A908-948520E06FBC}" type="datetime1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725" y="6891338"/>
            <a:ext cx="4176713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eaLnBrk="1" hangingPunct="1">
              <a:defRPr sz="1037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0550" y="6891338"/>
            <a:ext cx="1281113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eaLnBrk="1" hangingPunct="1">
              <a:defRPr sz="1037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03B8D58E-5A0A-4047-8C38-C7761BC75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2025" y="2949575"/>
            <a:ext cx="8167688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82663" rtl="0" eaLnBrk="0" fontAlgn="base" hangingPunct="0">
        <a:spcBef>
          <a:spcPct val="0"/>
        </a:spcBef>
        <a:spcAft>
          <a:spcPct val="0"/>
        </a:spcAft>
        <a:defRPr sz="47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82663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anose="020E0502030303020204" pitchFamily="34" charset="0"/>
        </a:defRPr>
      </a:lvl2pPr>
      <a:lvl3pPr algn="ctr" defTabSz="982663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anose="020E0502030303020204" pitchFamily="34" charset="0"/>
        </a:defRPr>
      </a:lvl3pPr>
      <a:lvl4pPr algn="ctr" defTabSz="982663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anose="020E0502030303020204" pitchFamily="34" charset="0"/>
        </a:defRPr>
      </a:lvl4pPr>
      <a:lvl5pPr algn="ctr" defTabSz="982663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3688" indent="-293688" algn="l" defTabSz="982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19125" indent="-293688" algn="l" defTabSz="982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919163" indent="-244475" algn="l" defTabSz="982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28725" indent="-244475" algn="l" defTabSz="982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571625" indent="-244475" algn="l" defTabSz="982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17278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6pPr>
      <a:lvl7pPr marL="2261406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7pPr>
      <a:lvl8pPr marL="2605533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8pPr>
      <a:lvl9pPr marL="2949659" indent="-245805" algn="l" defTabSz="983220" rtl="0" eaLnBrk="1" latinLnBrk="0" hangingPunct="1">
        <a:spcBef>
          <a:spcPts val="413"/>
        </a:spcBef>
        <a:buClr>
          <a:schemeClr val="accent1"/>
        </a:buClr>
        <a:buFont typeface="Symbol" pitchFamily="18" charset="2"/>
        <a:buChar char="*"/>
        <a:defRPr sz="150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9161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8322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474830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196643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458048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294965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441269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3932878" algn="l" defTabSz="9832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do.edu54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sdo.edu54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64642" y="2628503"/>
            <a:ext cx="8676961" cy="43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61" tIns="46932" rIns="93861" bIns="46932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164E25"/>
                </a:solidFill>
                <a:effectLst>
                  <a:reflection blurRad="6350" stA="29000" endPos="5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МИНИСТЕРСТВО</a:t>
            </a:r>
            <a:endParaRPr lang="ru-RU" sz="5400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164E25"/>
                </a:solidFill>
                <a:effectLst>
                  <a:reflection blurRad="6350" stA="29000" endPos="53000" dir="5400000" sy="-100000" algn="bl" rotWithShape="0"/>
                </a:effectLst>
                <a:latin typeface="Arial" charset="0"/>
              </a:rPr>
              <a:t>«Вопросы информатизации образования НСО»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164E25"/>
              </a:solidFill>
              <a:effectLst>
                <a:reflection blurRad="6350" stA="29000" endPos="53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164E25"/>
                </a:solidFill>
                <a:effectLst>
                  <a:reflection blurRad="6350" stA="29000" endPos="53000" dir="5400000" sy="-100000" algn="bl" rotWithShape="0"/>
                </a:effectLst>
                <a:latin typeface="Arial" charset="0"/>
              </a:rPr>
              <a:t>05 марта 2018 </a:t>
            </a:r>
            <a:r>
              <a:rPr lang="ru-RU" sz="2000" b="1" dirty="0">
                <a:solidFill>
                  <a:srgbClr val="164E25"/>
                </a:solidFill>
                <a:effectLst>
                  <a:reflection blurRad="6350" stA="29000" endPos="53000" dir="5400000" sy="-100000" algn="bl" rotWithShape="0"/>
                </a:effectLst>
                <a:latin typeface="Arial" charset="0"/>
              </a:rPr>
              <a:t>года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1368425" y="817563"/>
            <a:ext cx="682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</a:t>
            </a:r>
            <a:endParaRPr lang="en-US" altLang="ru-RU" sz="2000" b="1">
              <a:solidFill>
                <a:srgbClr val="164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</a:t>
            </a:r>
            <a:r>
              <a:rPr lang="en-US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ИННОВАЦИОННОЙ ПОЛИТИКИ </a:t>
            </a:r>
            <a:br>
              <a:rPr lang="ru-RU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164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82" y="252239"/>
            <a:ext cx="9072563" cy="1296144"/>
          </a:xfrm>
        </p:spPr>
        <p:txBody>
          <a:bodyPr/>
          <a:lstStyle/>
          <a:p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Работа со статистикой активности ОО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401" y="1235968"/>
            <a:ext cx="4320480" cy="54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в 2017/2018 уч. </a:t>
            </a: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году:</a:t>
            </a:r>
            <a:endParaRPr lang="ru-RU" sz="2400" b="1" dirty="0" smtClean="0"/>
          </a:p>
          <a:p>
            <a:r>
              <a:rPr lang="ru-RU" sz="2400" b="1" dirty="0"/>
              <a:t>Контроль активности ОО на </a:t>
            </a:r>
            <a:r>
              <a:rPr lang="ru-RU" sz="2400" b="1" dirty="0" smtClean="0"/>
              <a:t>региональном уровне совместно с муниципалитетами – </a:t>
            </a:r>
            <a:r>
              <a:rPr lang="ru-RU" sz="2400" b="1" dirty="0"/>
              <a:t>в течение 2018/2019 уч. </a:t>
            </a:r>
            <a:r>
              <a:rPr lang="ru-RU" sz="2400" b="1" dirty="0" smtClean="0"/>
              <a:t>года</a:t>
            </a:r>
          </a:p>
          <a:p>
            <a:r>
              <a:rPr lang="ru-RU" sz="2400" b="1" dirty="0" smtClean="0"/>
              <a:t>Статистический отчет и анкетирование – </a:t>
            </a:r>
            <a:r>
              <a:rPr lang="ru-RU" sz="2400" b="1" dirty="0" err="1" smtClean="0"/>
              <a:t>Здвинский</a:t>
            </a:r>
            <a:r>
              <a:rPr lang="ru-RU" sz="2400" b="1" dirty="0" smtClean="0"/>
              <a:t> район, 12 школ с УНОР</a:t>
            </a:r>
            <a:endParaRPr lang="ru-RU" sz="2400" b="1" dirty="0"/>
          </a:p>
          <a:p>
            <a:r>
              <a:rPr lang="ru-RU" sz="2400" b="1" dirty="0"/>
              <a:t>Аналитический отчет </a:t>
            </a:r>
            <a:r>
              <a:rPr lang="ru-RU" sz="2400" b="1" dirty="0" smtClean="0"/>
              <a:t>по муниципалитетам – </a:t>
            </a:r>
            <a:r>
              <a:rPr lang="ru-RU" sz="2400" b="1" dirty="0"/>
              <a:t>июнь </a:t>
            </a:r>
            <a:r>
              <a:rPr lang="ru-RU" sz="2400" b="1" dirty="0" smtClean="0"/>
              <a:t>2018 </a:t>
            </a:r>
            <a:r>
              <a:rPr lang="ru-RU" sz="2400" b="1" dirty="0"/>
              <a:t>г.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05616" y="1188343"/>
            <a:ext cx="491866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2018/2019 </a:t>
            </a: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уч. </a:t>
            </a: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году</a:t>
            </a:r>
          </a:p>
          <a:p>
            <a:r>
              <a:rPr lang="ru-RU" sz="2400" b="1" dirty="0" smtClean="0"/>
              <a:t>Контроль активности ОО на региональном уровне -   2 раза в год</a:t>
            </a:r>
          </a:p>
          <a:p>
            <a:r>
              <a:rPr lang="ru-RU" sz="2400" b="1" dirty="0"/>
              <a:t>Контроль активности ОО на муниципальном уровне – в течение 2018/2019 уч. года</a:t>
            </a:r>
          </a:p>
          <a:p>
            <a:r>
              <a:rPr lang="ru-RU" sz="2400" b="1" dirty="0" smtClean="0"/>
              <a:t>Статистический отчет на усмотрение муниципалитета</a:t>
            </a:r>
          </a:p>
          <a:p>
            <a:r>
              <a:rPr lang="ru-RU" sz="2400" b="1" dirty="0" smtClean="0"/>
              <a:t>Анкетирование обязательно для новых школ, остальные по желанию муниципалитета</a:t>
            </a:r>
            <a:endParaRPr lang="ru-RU" sz="2400" b="1" dirty="0"/>
          </a:p>
          <a:p>
            <a:r>
              <a:rPr lang="ru-RU" sz="2400" b="1" dirty="0" smtClean="0"/>
              <a:t>Аналитический отчет по муниципалитетам – июнь 2019 г.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9F1243F-1582-4854-A1CB-EF50353B581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0" y="-29258"/>
            <a:ext cx="9432825" cy="1381946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Работа в проекте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школ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с УНОР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5026" y="1116335"/>
            <a:ext cx="8602339" cy="612068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/>
              <a:t>в 2017/2018 уч. году участвуют 44 </a:t>
            </a:r>
            <a:r>
              <a:rPr lang="ru-RU" sz="2800" dirty="0" smtClean="0"/>
              <a:t>школы с УНУР</a:t>
            </a:r>
            <a:r>
              <a:rPr lang="ru-RU" sz="2800" dirty="0" smtClean="0"/>
              <a:t>,      </a:t>
            </a:r>
            <a:r>
              <a:rPr lang="ru-RU" sz="2800" dirty="0" smtClean="0"/>
              <a:t>из них 12 школ в рамках мероприятия 2.2 </a:t>
            </a:r>
            <a:r>
              <a:rPr lang="ru-RU" sz="2800" dirty="0" smtClean="0"/>
              <a:t>ФЦПРО</a:t>
            </a:r>
          </a:p>
          <a:p>
            <a:pPr>
              <a:buFontTx/>
              <a:buChar char="-"/>
              <a:defRPr/>
            </a:pPr>
            <a:r>
              <a:rPr lang="ru-RU" sz="2800" b="1" dirty="0"/>
              <a:t>мониторинг работы школ в 2018 году</a:t>
            </a:r>
          </a:p>
          <a:p>
            <a:pPr>
              <a:buFontTx/>
              <a:buChar char="-"/>
              <a:defRPr/>
            </a:pPr>
            <a:r>
              <a:rPr lang="ru-RU" sz="2800" b="1" dirty="0" smtClean="0"/>
              <a:t>мониторинговые визиты (март – апрель 2018 </a:t>
            </a:r>
            <a:r>
              <a:rPr lang="ru-RU" sz="2800" b="1" dirty="0"/>
              <a:t>г</a:t>
            </a:r>
            <a:r>
              <a:rPr lang="ru-RU" sz="2800" b="1" dirty="0" smtClean="0"/>
              <a:t>.)</a:t>
            </a:r>
          </a:p>
          <a:p>
            <a:pPr>
              <a:buFontTx/>
              <a:buChar char="-"/>
              <a:defRPr/>
            </a:pPr>
            <a:r>
              <a:rPr lang="ru-RU" sz="2800" b="1" dirty="0" smtClean="0"/>
              <a:t>с 1 сентября 2018 г. дополнительно будут включены 8 – 10 школ с УНОР из списка 2018 г.</a:t>
            </a:r>
          </a:p>
          <a:p>
            <a:pPr>
              <a:buFontTx/>
              <a:buChar char="-"/>
              <a:defRPr/>
            </a:pPr>
            <a:r>
              <a:rPr lang="ru-RU" sz="2800" b="1" dirty="0" smtClean="0"/>
              <a:t>3 апреля </a:t>
            </a:r>
            <a:r>
              <a:rPr lang="ru-RU" sz="2800" b="1" dirty="0"/>
              <a:t>2018 </a:t>
            </a:r>
            <a:r>
              <a:rPr lang="ru-RU" sz="2800" b="1" dirty="0" smtClean="0"/>
              <a:t>года в 10.00 </a:t>
            </a:r>
            <a:r>
              <a:rPr lang="ru-RU" sz="2800" dirty="0" smtClean="0"/>
              <a:t>информационный семинар в рамках «Интерактивного министерства»  - </a:t>
            </a:r>
            <a:r>
              <a:rPr lang="ru-RU" sz="2800" b="1" dirty="0" smtClean="0"/>
              <a:t>«Перспективы </a:t>
            </a:r>
            <a:r>
              <a:rPr lang="ru-RU" sz="2800" b="1" dirty="0"/>
              <a:t>реализации мероприятия 2.2 ФЦПРО в 2018 году с образовательными организациями, показывающими устойчиво низкие образовательные </a:t>
            </a:r>
            <a:r>
              <a:rPr lang="ru-RU" sz="2800" b="1" dirty="0" smtClean="0"/>
              <a:t>результаты»</a:t>
            </a:r>
            <a:endParaRPr lang="ru-RU" sz="2800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9915"/>
            <a:ext cx="9721626" cy="190055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Интеграция проектов «СДШ НСО»                и 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«Специализированные классы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(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ИОП, </a:t>
            </a:r>
            <a:r>
              <a:rPr lang="en-US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IT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-направление)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0666" y="2700511"/>
            <a:ext cx="8352159" cy="4032448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/>
              <a:t>продолжение эксперимента по ИОП с участием обучающихся школ </a:t>
            </a:r>
            <a:r>
              <a:rPr lang="ru-RU" sz="2800" dirty="0" smtClean="0"/>
              <a:t>из 2-х муниципалитетов (Купинский и Мошковский районы)</a:t>
            </a:r>
            <a:endParaRPr lang="ru-RU" sz="2800" dirty="0" smtClean="0"/>
          </a:p>
          <a:p>
            <a:pPr>
              <a:buFontTx/>
              <a:buChar char="-"/>
              <a:defRPr/>
            </a:pPr>
            <a:r>
              <a:rPr lang="ru-RU" sz="2800" dirty="0" smtClean="0"/>
              <a:t>работа со специализированными классами           по </a:t>
            </a:r>
            <a:r>
              <a:rPr lang="en-US" sz="2800" dirty="0" smtClean="0"/>
              <a:t>IT</a:t>
            </a:r>
            <a:r>
              <a:rPr lang="ru-RU" sz="2800" dirty="0"/>
              <a:t>-направлению -  5 </a:t>
            </a:r>
            <a:r>
              <a:rPr lang="ru-RU" sz="2800" dirty="0" smtClean="0"/>
              <a:t>школ: в</a:t>
            </a:r>
            <a:r>
              <a:rPr lang="ru-RU" sz="2800" dirty="0" smtClean="0"/>
              <a:t>ыстраивание совместной работы с вузами и работодателями, сетевое взаимодействие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02" y="356332"/>
            <a:ext cx="9073008" cy="242271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Реализация </a:t>
            </a:r>
            <a:r>
              <a:rPr lang="ru-RU" sz="3600" b="1" dirty="0">
                <a:solidFill>
                  <a:srgbClr val="164E25"/>
                </a:solidFill>
                <a:cs typeface="Times New Roman" panose="02020603050405020304" pitchFamily="18" charset="0"/>
              </a:rPr>
              <a:t>проекта «Развитие школьного экономического образования на основе цифровых форматов и технологий в НСО в 2016-2018 гг. </a:t>
            </a:r>
            <a:r>
              <a:rPr lang="en-US" sz="3600" b="1" dirty="0">
                <a:solidFill>
                  <a:srgbClr val="164E25"/>
                </a:solidFill>
                <a:cs typeface="Times New Roman" panose="02020603050405020304" pitchFamily="18" charset="0"/>
              </a:rPr>
              <a:t>ECO-DIGITAL</a:t>
            </a:r>
            <a:r>
              <a:rPr lang="ru-RU" sz="36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2574" y="2755785"/>
            <a:ext cx="9577064" cy="396044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/>
              <a:t>на основе учебника «</a:t>
            </a:r>
            <a:r>
              <a:rPr lang="ru-RU" sz="2800" dirty="0" smtClean="0"/>
              <a:t>Экономика 8-9</a:t>
            </a:r>
            <a:r>
              <a:rPr lang="ru-RU" sz="2800" dirty="0"/>
              <a:t>», </a:t>
            </a:r>
            <a:r>
              <a:rPr lang="ru-RU" sz="2800" dirty="0" smtClean="0"/>
              <a:t>подготовленного международной командой </a:t>
            </a:r>
            <a:r>
              <a:rPr lang="ru-RU" sz="2800" dirty="0"/>
              <a:t>авторов совместно с </a:t>
            </a:r>
            <a:r>
              <a:rPr lang="ru-RU" sz="2800" dirty="0" smtClean="0"/>
              <a:t>НГУ,  создан в РСДО одноименный электронный курс. Предоставляется ОО, купившим данный учебник или ЭФУ </a:t>
            </a:r>
            <a:r>
              <a:rPr lang="ru-RU" sz="2800" dirty="0"/>
              <a:t>«Экономика 8-9</a:t>
            </a:r>
            <a:r>
              <a:rPr lang="ru-RU" sz="2800" dirty="0" smtClean="0"/>
              <a:t>». Дистрибуция учебника в ОО </a:t>
            </a:r>
            <a:r>
              <a:rPr lang="ru-RU" sz="2800" dirty="0"/>
              <a:t>осуществляется через </a:t>
            </a:r>
            <a:r>
              <a:rPr lang="ru-RU" sz="2800" dirty="0" smtClean="0"/>
              <a:t>АИБС «Электронный </a:t>
            </a:r>
            <a:r>
              <a:rPr lang="ru-RU" sz="2800" dirty="0"/>
              <a:t>каталог </a:t>
            </a:r>
            <a:r>
              <a:rPr lang="ru-RU" sz="2800" dirty="0" smtClean="0"/>
              <a:t>НСО».</a:t>
            </a:r>
          </a:p>
          <a:p>
            <a:pPr>
              <a:buFontTx/>
              <a:buChar char="-"/>
              <a:defRPr/>
            </a:pPr>
            <a:r>
              <a:rPr lang="ru-RU" sz="2800" dirty="0" smtClean="0"/>
              <a:t>курс </a:t>
            </a:r>
            <a:r>
              <a:rPr lang="ru-RU" sz="2800" dirty="0"/>
              <a:t>«Основы </a:t>
            </a:r>
            <a:r>
              <a:rPr lang="ru-RU" sz="2800" dirty="0" err="1"/>
              <a:t>технопредпринимательства</a:t>
            </a:r>
            <a:r>
              <a:rPr lang="ru-RU" sz="2800" dirty="0"/>
              <a:t>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26" y="108223"/>
            <a:ext cx="9073008" cy="100811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Обучение в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виртуальных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группах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8638" y="1098888"/>
            <a:ext cx="8856984" cy="54149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Финансирование обучения в виртуальных межшкольных и межмуниципальных группах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Разработка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апробация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контента</a:t>
            </a:r>
          </a:p>
          <a:p>
            <a:pPr>
              <a:buFontTx/>
              <a:buChar char="-"/>
              <a:defRPr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Спецклассы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(ИОП,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-направление)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Модель «5+1»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ОО с УНОР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26" y="108223"/>
            <a:ext cx="9073008" cy="100811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Обучение в РСДО 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 версии 3.3 СДО</a:t>
            </a:r>
            <a:r>
              <a:rPr lang="en-US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«</a:t>
            </a:r>
            <a:r>
              <a:rPr lang="en-US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Moodle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626" y="1476375"/>
            <a:ext cx="8856984" cy="5112568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возможны сложности с встраиваемыми инструментами и внешними ссылками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курсах, картинках</a:t>
            </a:r>
          </a:p>
          <a:p>
            <a:pPr>
              <a:buFontTx/>
              <a:buChar char="-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ОБЯЗАТЕЛЬНО со стороны сетевого учителя: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подготовка к уроку: проверка внешних ссылок, картинок, работы с встраиваемыми инструментами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сообщение региональным координаторам о сбоях в электронном виде: название или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ID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курса, урок или тема, название ресурса, описание сбоя.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6610" y="40183"/>
            <a:ext cx="9505603" cy="15082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Информационный сайт 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проекта «СДШ НСО» </a:t>
            </a:r>
            <a:r>
              <a:rPr lang="ru-RU" sz="4000" b="1" u="sng" dirty="0" smtClean="0">
                <a:hlinkClick r:id="rId2"/>
              </a:rPr>
              <a:t>http</a:t>
            </a:r>
            <a:r>
              <a:rPr lang="ru-RU" sz="4000" b="1" u="sng" dirty="0">
                <a:hlinkClick r:id="rId2"/>
              </a:rPr>
              <a:t>://sdo.edu54.ru</a:t>
            </a:r>
            <a:r>
              <a:rPr lang="ru-RU" sz="4000" b="1" u="sng" dirty="0" smtClean="0">
                <a:hlinkClick r:id="rId2"/>
              </a:rPr>
              <a:t>/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3C58C-6107-4198-B7E2-AC1E2D403DA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0" y="1476375"/>
            <a:ext cx="8208912" cy="59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30" y="252239"/>
            <a:ext cx="9073008" cy="100811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Подведение итогов проекта за 2017/2018 уч. год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6630" y="2052439"/>
            <a:ext cx="8856984" cy="216024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21 июня 2018 г. – информационный семинар в рамках проекта «Интерактивное министерство»</a:t>
            </a:r>
          </a:p>
          <a:p>
            <a:pPr marL="0" indent="0">
              <a:buNone/>
            </a:pPr>
            <a:r>
              <a:rPr lang="ru-RU" sz="2800" b="1" dirty="0" smtClean="0"/>
              <a:t>«Результаты </a:t>
            </a:r>
            <a:r>
              <a:rPr lang="ru-RU" sz="2800" b="1" dirty="0"/>
              <a:t>проекта "Сетевая дистанционная школа Новосибирской области" за 2017/2018 учебный </a:t>
            </a:r>
            <a:r>
              <a:rPr lang="ru-RU" sz="2800" b="1" dirty="0" smtClean="0"/>
              <a:t>год»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04803" y="4721011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НООС (</a:t>
            </a:r>
            <a:r>
              <a:rPr lang="en-US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edu54</a:t>
            </a: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.</a:t>
            </a:r>
            <a:r>
              <a:rPr lang="en-US" sz="2400" b="1" dirty="0" err="1" smtClean="0">
                <a:solidFill>
                  <a:srgbClr val="164E25"/>
                </a:solidFill>
                <a:cs typeface="Times New Roman" panose="02020603050405020304" pitchFamily="18" charset="0"/>
              </a:rPr>
              <a:t>ru</a:t>
            </a: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Сетевые сообщества. «Цифровое образование»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0"/>
            <a:ext cx="9072563" cy="900311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Оформление ОО заявок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8618" y="900311"/>
            <a:ext cx="9289032" cy="6552728"/>
          </a:xfrm>
        </p:spPr>
        <p:txBody>
          <a:bodyPr/>
          <a:lstStyle/>
          <a:p>
            <a:r>
              <a:rPr lang="ru-RU" b="1" dirty="0" smtClean="0"/>
              <a:t>Школы – участники проекта в 2017/2018 уч. году на продолжение участия</a:t>
            </a:r>
            <a:r>
              <a:rPr lang="ru-RU" dirty="0" smtClean="0"/>
              <a:t> – оформляют до 30 марта 2018 г. заявку по форме ОблЦИТ. Будет отправлена на электронную почту муниципального координатора.</a:t>
            </a:r>
          </a:p>
          <a:p>
            <a:r>
              <a:rPr lang="ru-RU" b="1" dirty="0" smtClean="0"/>
              <a:t>Школы, желающие вступить в проект </a:t>
            </a:r>
            <a:r>
              <a:rPr lang="ru-RU" dirty="0" smtClean="0"/>
              <a:t>– оформляют письмо-заявку. Предоставляют скан на почту Ким Н.А и </a:t>
            </a:r>
            <a:r>
              <a:rPr lang="ru-RU" dirty="0" err="1" smtClean="0"/>
              <a:t>Заеленковой</a:t>
            </a:r>
            <a:r>
              <a:rPr lang="ru-RU" dirty="0" smtClean="0"/>
              <a:t> И.В.</a:t>
            </a:r>
          </a:p>
          <a:p>
            <a:r>
              <a:rPr lang="ru-RU" b="1" dirty="0" smtClean="0"/>
              <a:t>Школы, желающие изменить свой статус участника «с финансированием» на «вне финансирования» </a:t>
            </a:r>
            <a:r>
              <a:rPr lang="ru-RU" dirty="0" smtClean="0"/>
              <a:t>- </a:t>
            </a:r>
            <a:r>
              <a:rPr lang="ru-RU" dirty="0"/>
              <a:t>оформляют </a:t>
            </a:r>
            <a:r>
              <a:rPr lang="ru-RU" dirty="0" smtClean="0"/>
              <a:t>письмо-заявку</a:t>
            </a:r>
            <a:r>
              <a:rPr lang="ru-RU" dirty="0"/>
              <a:t>. Предоставляют скан на почту Ким Н.А и </a:t>
            </a:r>
            <a:r>
              <a:rPr lang="ru-RU" dirty="0" err="1"/>
              <a:t>Заеленковой</a:t>
            </a:r>
            <a:r>
              <a:rPr lang="ru-RU" dirty="0"/>
              <a:t> И.В.</a:t>
            </a:r>
            <a:endParaRPr lang="ru-RU" dirty="0" smtClean="0"/>
          </a:p>
          <a:p>
            <a:r>
              <a:rPr lang="ru-RU" b="1" dirty="0" smtClean="0"/>
              <a:t>Школы, желающие выйти из проекта </a:t>
            </a:r>
            <a:r>
              <a:rPr lang="ru-RU" dirty="0"/>
              <a:t>- оформляют </a:t>
            </a:r>
            <a:r>
              <a:rPr lang="ru-RU" dirty="0" smtClean="0"/>
              <a:t>письмо- </a:t>
            </a:r>
            <a:r>
              <a:rPr lang="ru-RU" dirty="0"/>
              <a:t>заявку. Предоставляют скан на почту Ким Н.А и </a:t>
            </a:r>
            <a:r>
              <a:rPr lang="ru-RU" dirty="0" err="1"/>
              <a:t>Заеленковой</a:t>
            </a:r>
            <a:r>
              <a:rPr lang="ru-RU" dirty="0"/>
              <a:t> И.В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ШАБЛОНЫ ПИСЕМ БУДУТ ОТПРАВЛЕНЫ МУНИЦИПАЛЬНЫМ КООРДИНАТОРАМ                  И РАЗМЕЩЕНЫ В МАТЕРИАЛАХ ВЕБИНАРА НА САЙТЕ ПРОЕКТА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pPr algn="r"/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9F1243F-1582-4854-A1CB-EF50353B581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C5232-3542-4582-94FB-5CA5540CFAE9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9939" name="Объект 5"/>
          <p:cNvSpPr>
            <a:spLocks noGrp="1"/>
          </p:cNvSpPr>
          <p:nvPr>
            <p:ph idx="1"/>
          </p:nvPr>
        </p:nvSpPr>
        <p:spPr>
          <a:xfrm>
            <a:off x="1168401" y="755650"/>
            <a:ext cx="8481218" cy="4893647"/>
          </a:xfrm>
        </p:spPr>
        <p:txBody>
          <a:bodyPr wrap="square" lIns="91440" tIns="45720" rIns="91440" bIns="45720">
            <a:spAutoFit/>
          </a:bodyPr>
          <a:lstStyle/>
          <a:p>
            <a:pPr marL="0" indent="0" algn="ctr" eaLnBrk="1" hangingPunct="1">
              <a:buFont typeface="Symbol" panose="05050102010706020507" pitchFamily="18" charset="2"/>
              <a:buNone/>
            </a:pPr>
            <a:r>
              <a:rPr lang="ru-RU" alt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Контакты: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Заеленкова Ирина Владимировна, </a:t>
            </a:r>
            <a:r>
              <a:rPr lang="ru-RU" altLang="ru-RU" sz="32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начальник отдела дистанционного обучения,</a:t>
            </a:r>
            <a:endParaRPr lang="en-US" altLang="ru-RU" sz="3200" b="1" dirty="0" smtClean="0">
              <a:solidFill>
                <a:srgbClr val="164E25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32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региональный координатор СДШ НСО 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(383)349-5-800 0</a:t>
            </a:r>
            <a:r>
              <a:rPr lang="en-US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136#</a:t>
            </a:r>
          </a:p>
          <a:p>
            <a:pPr marL="0" indent="0" algn="just" eaLnBrk="1" hangingPunct="1">
              <a:buFont typeface="Symbol" panose="05050102010706020507" pitchFamily="18" charset="2"/>
              <a:buNone/>
            </a:pPr>
            <a:r>
              <a:rPr lang="en-US" alt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ziv@oblcit.ru</a:t>
            </a:r>
            <a:endParaRPr lang="ru-RU" altLang="ru-RU" sz="4000" b="1" dirty="0" smtClean="0">
              <a:solidFill>
                <a:srgbClr val="164E25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Symbol" panose="05050102010706020507" pitchFamily="18" charset="2"/>
              <a:buNone/>
            </a:pPr>
            <a:r>
              <a:rPr lang="ru-RU" alt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8-913-914-60-78</a:t>
            </a:r>
            <a:endParaRPr lang="ru-RU" altLang="ru-RU" sz="3200" b="1" dirty="0" smtClean="0">
              <a:solidFill>
                <a:srgbClr val="164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AA61E-5D2E-4FA5-918A-9BA49C4F02B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48618" y="625054"/>
            <a:ext cx="9074150" cy="6254819"/>
          </a:xfrm>
        </p:spPr>
        <p:txBody>
          <a:bodyPr lIns="98326" tIns="49164" rIns="98326" bIns="49164" rtlCol="0">
            <a:spAutoFit/>
          </a:bodyPr>
          <a:lstStyle>
            <a:lvl1pPr algn="ctr" defTabSz="983220" rtl="0" eaLnBrk="1" latinLnBrk="0" hangingPunct="1">
              <a:spcBef>
                <a:spcPct val="0"/>
              </a:spcBef>
              <a:buNone/>
              <a:defRPr sz="4714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Информационный семинар </a:t>
            </a:r>
            <a:b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Региональный проект «</a:t>
            </a: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СДШ НСО»: </a:t>
            </a: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мониторинг потребности </a:t>
            </a: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ОО                    </a:t>
            </a: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в использовании </a:t>
            </a: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ресурсов РСДО»</a:t>
            </a: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05 марта 2018 года</a:t>
            </a:r>
            <a:endParaRPr lang="ru-RU" sz="3200" b="1" dirty="0">
              <a:solidFill>
                <a:srgbClr val="164E25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2" y="1908423"/>
            <a:ext cx="9001000" cy="381642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Направление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Обучение школьников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»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региональные координаторы проекта,</a:t>
            </a:r>
            <a:b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старшие 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методисты отдела дистанционного </a:t>
            </a: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обучения:</a:t>
            </a:r>
            <a:r>
              <a:rPr lang="ru-RU" sz="4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Сергеева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Анна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Александровна,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Деревягина Диана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Александровна (+</a:t>
            </a:r>
            <a:r>
              <a:rPr lang="en-US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проект </a:t>
            </a:r>
            <a:r>
              <a:rPr lang="en-US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EKO-digital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)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(383)349-5-800 0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BCA9-0B06-4988-9B64-CC52801E724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58" y="1548383"/>
            <a:ext cx="8712746" cy="309634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Направление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«Специализированные классы»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региональный координатор 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проекта,</a:t>
            </a:r>
            <a:b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старший методист 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отдела дистанционного </a:t>
            </a: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обучения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rgbClr val="164E25"/>
                </a:solidFill>
                <a:cs typeface="Times New Roman" panose="02020603050405020304" pitchFamily="18" charset="0"/>
              </a:rPr>
              <a:t>Слободчикова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Сардана Михайловна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BCA9-0B06-4988-9B64-CC52801E724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2674" y="471673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383)349-5-800 0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lang="en-US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Symbol" panose="05050102010706020507" pitchFamily="18" charset="2"/>
              <a:buNone/>
            </a:pPr>
            <a:r>
              <a:rPr lang="en-US" altLang="ru-RU" sz="32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usm</a:t>
            </a:r>
            <a:r>
              <a:rPr lang="en-US" altLang="ru-RU" sz="32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@oblcit.ru</a:t>
            </a:r>
            <a:endParaRPr lang="ru-RU" altLang="ru-RU" sz="32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58" y="1548383"/>
            <a:ext cx="8712746" cy="309634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Направление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Апробация и разработка электронных курсов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региональный координатор 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проекта,</a:t>
            </a:r>
            <a:b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методист 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>отдела дистанционного </a:t>
            </a:r>
            <a:r>
              <a:rPr lang="ru-RU" sz="28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обучения</a:t>
            </a:r>
            <a: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Павлюченко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Александра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Сергеевна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CBCA9-0B06-4988-9B64-CC52801E724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2674" y="4716735"/>
            <a:ext cx="503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383)349-5-800 0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lang="en-US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Symbol" panose="05050102010706020507" pitchFamily="18" charset="2"/>
              <a:buNone/>
            </a:pPr>
            <a:r>
              <a:rPr lang="en-US" altLang="ru-RU" sz="32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asp@oblcit.ru</a:t>
            </a:r>
            <a:endParaRPr lang="ru-RU" altLang="ru-RU" sz="32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0726" y="1908423"/>
            <a:ext cx="6840760" cy="4536505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2800" b="1" i="1" dirty="0"/>
              <a:t>Р</a:t>
            </a:r>
            <a:r>
              <a:rPr lang="ru-RU" sz="2800" b="1" i="1" dirty="0" smtClean="0"/>
              <a:t>егистрация </a:t>
            </a:r>
            <a:r>
              <a:rPr lang="ru-RU" sz="2800" b="1" i="1" dirty="0"/>
              <a:t>участников мероприятий организована через заполнение </a:t>
            </a:r>
            <a:r>
              <a:rPr lang="ru-RU" sz="2800" b="1" i="1" dirty="0" smtClean="0"/>
              <a:t>онлайн форм на портале НООС (</a:t>
            </a:r>
            <a:r>
              <a:rPr lang="en-US" sz="2800" b="1" i="1" dirty="0" smtClean="0"/>
              <a:t>edu54.ru)</a:t>
            </a:r>
            <a:r>
              <a:rPr lang="ru-RU" sz="2800" b="1" i="1" dirty="0" smtClean="0"/>
              <a:t>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800" b="1" i="1" dirty="0" smtClean="0"/>
              <a:t>С </a:t>
            </a:r>
            <a:r>
              <a:rPr lang="ru-RU" sz="2800" b="1" i="1" dirty="0"/>
              <a:t>января 2018 года ГБУ ДПО НСО «ОблЦИТ» сбор бумажных регистрационных листов не осуществляет</a:t>
            </a:r>
            <a:r>
              <a:rPr lang="ru-RU" sz="2800" b="1" i="1" dirty="0" smtClean="0"/>
              <a:t>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800" b="1" i="1" dirty="0" smtClean="0"/>
              <a:t>В случае удаленного участия в семинаре через ВКС на базе ММС, регистрацию также нужно пройти на НООС.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Изменения в регистрации </a:t>
            </a:r>
            <a:b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на мероприятия на базе ОблЦИТ</a:t>
            </a:r>
            <a:endParaRPr lang="ru-RU" sz="4000" b="1" dirty="0">
              <a:solidFill>
                <a:srgbClr val="164E25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3C58C-6107-4198-B7E2-AC1E2D403D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8658" y="900311"/>
            <a:ext cx="8424936" cy="4968552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800" dirty="0" smtClean="0"/>
          </a:p>
          <a:p>
            <a:pPr marL="0" indent="0">
              <a:buNone/>
              <a:defRPr/>
            </a:pPr>
            <a:r>
              <a:rPr lang="ru-RU" sz="3200" b="1" dirty="0" smtClean="0"/>
              <a:t>Запись вебинара </a:t>
            </a:r>
            <a:r>
              <a:rPr lang="ru-RU" sz="3200" b="1" dirty="0" smtClean="0"/>
              <a:t>будет размещена:</a:t>
            </a:r>
            <a:endParaRPr lang="ru-RU" sz="3200" b="1" dirty="0" smtClean="0"/>
          </a:p>
          <a:p>
            <a:pPr marL="0" indent="0">
              <a:buNone/>
              <a:defRPr/>
            </a:pPr>
            <a:r>
              <a:rPr lang="ru-RU" sz="28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/>
              <a:t>на портале «НООС» (</a:t>
            </a:r>
            <a:r>
              <a:rPr lang="en-US" sz="2800" b="1" dirty="0" smtClean="0"/>
              <a:t>www.edu54.ru)</a:t>
            </a:r>
            <a:r>
              <a:rPr lang="ru-RU" sz="2800" b="1" dirty="0" smtClean="0"/>
              <a:t> в разделе «Интерактивное министерство» / «Видеоархивы» / «Семинары ГБУ ДПО НСО «ОблЦИТ»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/>
              <a:t>на сайте проекта «СДШ НСО» в разделе «</a:t>
            </a:r>
            <a:r>
              <a:rPr lang="ru-RU" sz="2800" b="1" dirty="0" err="1" smtClean="0"/>
              <a:t>Медиаресурсы</a:t>
            </a:r>
            <a:r>
              <a:rPr lang="ru-RU" sz="2800" b="1" dirty="0" smtClean="0"/>
              <a:t>» (</a:t>
            </a:r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sdo.edu54.ru</a:t>
            </a:r>
            <a:r>
              <a:rPr lang="ru-RU" sz="2800" b="1" dirty="0" smtClean="0"/>
              <a:t>) + презентации</a:t>
            </a:r>
            <a:endParaRPr lang="ru-RU" sz="2800" b="1" dirty="0" smtClean="0"/>
          </a:p>
          <a:p>
            <a:pPr marL="514350" indent="-514350">
              <a:buFont typeface="Symbol" panose="05050102010706020507" pitchFamily="18" charset="2"/>
              <a:buAutoNum type="arabicPeriod"/>
              <a:defRPr/>
            </a:pPr>
            <a:endParaRPr lang="ru-RU" sz="2800" dirty="0" smtClean="0"/>
          </a:p>
          <a:p>
            <a:pPr marL="0" indent="0">
              <a:buNone/>
              <a:defRPr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77B8F-9445-41B1-A2CE-EC260F70E14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56052" y="1476375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проекта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«СДШ НСО»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2018/2019 уч.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году.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Промежуточные итоги текущего учебного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года.                          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мониторинге деятельности ОО с УНОР в 2018 году в проекте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СДШ НСО».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Требования к оформлению предварительных заявок на обучение в проекте от муниципалитетов в 2018/2019 уч. году.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Апробация и разработка образовательного контента для РСДО в 2018/2018 уч. году.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Организация обучения в 2018/2019 уч. году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проекте в рамках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направления «Специализированные классы».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8760" y="287048"/>
            <a:ext cx="7223456" cy="5673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087" b="1" dirty="0">
                <a:solidFill>
                  <a:schemeClr val="bg1"/>
                </a:solidFill>
                <a:latin typeface="Calibri" pitchFamily="34" charset="0"/>
              </a:rPr>
              <a:t>Нормативные документы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73064"/>
            <a:ext cx="9072563" cy="8152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64E25"/>
                </a:solidFill>
                <a:latin typeface="+mn-lt"/>
                <a:ea typeface="+mn-ea"/>
                <a:cs typeface="Times New Roman" panose="02020603050405020304" pitchFamily="18" charset="0"/>
              </a:rPr>
              <a:t>Вопросы семинара:</a:t>
            </a:r>
            <a:endParaRPr lang="ru-RU" sz="4000" b="1" dirty="0">
              <a:solidFill>
                <a:srgbClr val="164E25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88" y="55940"/>
            <a:ext cx="9432825" cy="1381125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Задачи проекта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и распределение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финансирования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2017/2018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уч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. году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9376" y="1620391"/>
            <a:ext cx="7632848" cy="4896544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Разработка и апробация образовательного контента для РСДО базового и повышенного уровня, спецкурсов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Расширение географии проекта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Включение в проект школ с УНОР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Интеграция с проектом «Специализированные классы»: ИОП,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направление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Реализация проекта «Развитие школьного экономического образования на основе цифровых форматов и технологий в НСО в 2016-2018 гг.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ECO-DIGITAL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Обучение в виртуальных группах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Переход на новую версию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Moodle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3.3</a:t>
            </a:r>
          </a:p>
          <a:p>
            <a:pPr marL="457200" indent="-457200">
              <a:buAutoNum type="arabicPeriod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88" y="55940"/>
            <a:ext cx="9432825" cy="1381125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Задачи проекта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и распределение </a:t>
            </a:r>
            <a:r>
              <a:rPr lang="ru-RU" sz="4000" b="1" dirty="0">
                <a:solidFill>
                  <a:srgbClr val="164E25"/>
                </a:solidFill>
                <a:cs typeface="Times New Roman" panose="02020603050405020304" pitchFamily="18" charset="0"/>
              </a:rPr>
              <a:t>финансирования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2018/2019 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уч</a:t>
            </a: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. году</a:t>
            </a:r>
            <a:endParaRPr lang="ru-RU" sz="40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2674" y="1508666"/>
            <a:ext cx="8352928" cy="5400600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Разработка и апробация образовательного контента для РСДО базового </a:t>
            </a:r>
            <a:r>
              <a:rPr lang="ru-RU" sz="2400" b="1" dirty="0">
                <a:solidFill>
                  <a:srgbClr val="FF0000"/>
                </a:solidFill>
              </a:rPr>
              <a:t>и повышенного уровня, спецкурсов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</a:rPr>
              <a:t>Расширение географии проекта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Включение в проект школ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УНОР – 8-10 школ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Интеграция с проектом «Специализированные классы»: </a:t>
            </a:r>
            <a:r>
              <a:rPr lang="ru-RU" sz="2400" b="1" dirty="0">
                <a:solidFill>
                  <a:srgbClr val="FF0000"/>
                </a:solidFill>
              </a:rPr>
              <a:t>ИОП,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направление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Реализация проекта «Развитие школьного экономического образования на основе цифровых форматов и технологий в НСО в 2016-2018 гг.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ECO-DIGITAL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Обучение в виртуальных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группах –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межшкольных и межмуниципальных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Работа на новой версии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Moodle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3.3</a:t>
            </a:r>
          </a:p>
          <a:p>
            <a:pPr marL="457200" indent="-457200">
              <a:buAutoNum type="arabicPeriod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241B2C1-037C-4FDA-982C-B7E6EF0E76A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82" y="252239"/>
            <a:ext cx="9072563" cy="12961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Семинары и повышение квалификации  для участников проекта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2594" y="1836415"/>
            <a:ext cx="4320480" cy="380079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в 2017/2018 уч. году</a:t>
            </a:r>
            <a:endParaRPr lang="ru-RU" sz="2400" b="1" dirty="0" smtClean="0"/>
          </a:p>
          <a:p>
            <a:pPr marL="0" indent="0">
              <a:buNone/>
              <a:defRPr/>
            </a:pPr>
            <a:r>
              <a:rPr lang="ru-RU" sz="2400" b="1" dirty="0" smtClean="0"/>
              <a:t>Проведено:</a:t>
            </a:r>
          </a:p>
          <a:p>
            <a:pPr>
              <a:defRPr/>
            </a:pPr>
            <a:r>
              <a:rPr lang="ru-RU" sz="2400" b="1" dirty="0"/>
              <a:t>ПК </a:t>
            </a:r>
            <a:r>
              <a:rPr lang="ru-RU" sz="2400" b="1" dirty="0" smtClean="0"/>
              <a:t>для педагогов – </a:t>
            </a:r>
            <a:r>
              <a:rPr lang="ru-RU" sz="2400" b="1" dirty="0"/>
              <a:t>август 2017 года</a:t>
            </a:r>
          </a:p>
          <a:p>
            <a:pPr>
              <a:defRPr/>
            </a:pPr>
            <a:r>
              <a:rPr lang="ru-RU" sz="2400" b="1" dirty="0" smtClean="0"/>
              <a:t>серия </a:t>
            </a:r>
            <a:r>
              <a:rPr lang="ru-RU" sz="2400" b="1" dirty="0"/>
              <a:t>вебинаров по ресурсам </a:t>
            </a:r>
            <a:r>
              <a:rPr lang="ru-RU" sz="2400" b="1" dirty="0" smtClean="0"/>
              <a:t>СДО «</a:t>
            </a:r>
            <a:r>
              <a:rPr lang="en-US" sz="2400" b="1" dirty="0"/>
              <a:t>Moodle</a:t>
            </a:r>
            <a:r>
              <a:rPr lang="ru-RU" sz="2400" b="1" dirty="0"/>
              <a:t>» </a:t>
            </a:r>
            <a:r>
              <a:rPr lang="ru-RU" sz="2400" b="1" dirty="0" smtClean="0"/>
              <a:t>(</a:t>
            </a:r>
            <a:r>
              <a:rPr lang="ru-RU" sz="2400" b="1" dirty="0"/>
              <a:t>сентябрь 2017 </a:t>
            </a:r>
            <a:r>
              <a:rPr lang="ru-RU" sz="2400" b="1" dirty="0" smtClean="0"/>
              <a:t>г. – март 2018 г.)</a:t>
            </a:r>
          </a:p>
          <a:p>
            <a:pPr>
              <a:defRPr/>
            </a:pPr>
            <a:r>
              <a:rPr lang="ru-RU" sz="2400" b="1" dirty="0" smtClean="0"/>
              <a:t>ПК – сентябрь 2017 – март 2018 г.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21764" y="1836415"/>
            <a:ext cx="4743878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2018/2019 </a:t>
            </a: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уч. </a:t>
            </a:r>
            <a:r>
              <a:rPr lang="ru-RU" sz="2400" b="1" dirty="0">
                <a:solidFill>
                  <a:srgbClr val="164E25"/>
                </a:solidFill>
                <a:cs typeface="Times New Roman" panose="02020603050405020304" pitchFamily="18" charset="0"/>
              </a:rPr>
              <a:t>году</a:t>
            </a:r>
          </a:p>
          <a:p>
            <a:r>
              <a:rPr lang="ru-RU" sz="2400" b="1" dirty="0"/>
              <a:t>Запланировано:</a:t>
            </a:r>
          </a:p>
          <a:p>
            <a:r>
              <a:rPr lang="ru-RU" sz="2400" b="1" dirty="0"/>
              <a:t>ПК </a:t>
            </a:r>
            <a:r>
              <a:rPr lang="ru-RU" sz="2400" b="1" dirty="0" smtClean="0"/>
              <a:t>для педагогов – </a:t>
            </a:r>
            <a:r>
              <a:rPr lang="ru-RU" sz="2400" b="1" dirty="0"/>
              <a:t>август </a:t>
            </a:r>
            <a:r>
              <a:rPr lang="ru-RU" sz="2400" b="1" dirty="0" smtClean="0"/>
              <a:t>2018 года</a:t>
            </a:r>
            <a:endParaRPr lang="ru-RU" sz="2400" b="1" dirty="0"/>
          </a:p>
          <a:p>
            <a:r>
              <a:rPr lang="ru-RU" sz="2400" b="1" dirty="0" smtClean="0"/>
              <a:t>ПК </a:t>
            </a:r>
            <a:r>
              <a:rPr lang="ru-RU" sz="2400" b="1" dirty="0"/>
              <a:t>для руководителей </a:t>
            </a:r>
            <a:r>
              <a:rPr lang="ru-RU" sz="2400" b="1" dirty="0" smtClean="0"/>
              <a:t>ОО – </a:t>
            </a:r>
            <a:r>
              <a:rPr lang="ru-RU" sz="2400" b="1" dirty="0"/>
              <a:t>сентябрь-октябрь 2018 </a:t>
            </a:r>
            <a:r>
              <a:rPr lang="ru-RU" sz="2400" b="1" dirty="0"/>
              <a:t>года</a:t>
            </a:r>
          </a:p>
          <a:p>
            <a:r>
              <a:rPr lang="ru-RU" sz="2400" b="1" dirty="0"/>
              <a:t>серия </a:t>
            </a:r>
            <a:r>
              <a:rPr lang="ru-RU" sz="2400" b="1" dirty="0" smtClean="0"/>
              <a:t>тематических вебинаров, в </a:t>
            </a:r>
            <a:r>
              <a:rPr lang="ru-RU" sz="2400" b="1" dirty="0" err="1" smtClean="0"/>
              <a:t>т.ч</a:t>
            </a:r>
            <a:r>
              <a:rPr lang="ru-RU" sz="2400" b="1" dirty="0" smtClean="0"/>
              <a:t>. </a:t>
            </a:r>
            <a:r>
              <a:rPr lang="ru-RU" sz="2400" b="1" dirty="0"/>
              <a:t>по ресурсам СДО «</a:t>
            </a:r>
            <a:r>
              <a:rPr lang="en-US" sz="2400" b="1" dirty="0"/>
              <a:t>Moodle</a:t>
            </a:r>
            <a:r>
              <a:rPr lang="ru-RU" sz="2400" b="1" dirty="0"/>
              <a:t>» версия 3.3 (сентябрь 2018 – апрель 2019 г.)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9F1243F-1582-4854-A1CB-EF50353B58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82" y="252239"/>
            <a:ext cx="9072563" cy="12961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Вопросы к муниципалитетам по активности ОО в 2017/2018 уч. году </a:t>
            </a:r>
            <a:b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64E25"/>
                </a:solidFill>
                <a:cs typeface="Times New Roman" panose="02020603050405020304" pitchFamily="18" charset="0"/>
              </a:rPr>
              <a:t>на 03 марта 2018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72754" y="2556495"/>
            <a:ext cx="2952328" cy="21147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г. Новосибирск</a:t>
            </a:r>
          </a:p>
          <a:p>
            <a:pPr marL="0" indent="0">
              <a:buNone/>
              <a:defRPr/>
            </a:pPr>
            <a:r>
              <a:rPr lang="ru-RU" sz="2400" b="1" dirty="0"/>
              <a:t>г. Бердск</a:t>
            </a:r>
          </a:p>
          <a:p>
            <a:pPr marL="0" indent="0">
              <a:buNone/>
              <a:defRPr/>
            </a:pPr>
            <a:r>
              <a:rPr lang="ru-RU" sz="2400" b="1" dirty="0"/>
              <a:t>г. Искитим</a:t>
            </a:r>
          </a:p>
          <a:p>
            <a:pPr marL="0" indent="0">
              <a:buNone/>
              <a:defRPr/>
            </a:pPr>
            <a:r>
              <a:rPr lang="ru-RU" sz="2400" b="1" dirty="0"/>
              <a:t>г. </a:t>
            </a:r>
            <a:r>
              <a:rPr lang="ru-RU" sz="2400" b="1" dirty="0" smtClean="0"/>
              <a:t>Обь</a:t>
            </a:r>
          </a:p>
          <a:p>
            <a:pPr marL="0" indent="0"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4716" y="2556495"/>
            <a:ext cx="2592288" cy="27363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u="sng" dirty="0"/>
              <a:t>Районы:</a:t>
            </a:r>
          </a:p>
          <a:p>
            <a:pPr marL="0" indent="0">
              <a:buNone/>
              <a:defRPr/>
            </a:pPr>
            <a:r>
              <a:rPr lang="ru-RU" sz="2400" dirty="0" smtClean="0"/>
              <a:t>Барабинский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 smtClean="0"/>
              <a:t>Куйбышевский</a:t>
            </a:r>
            <a:endParaRPr lang="ru-RU" sz="2400" b="1" dirty="0"/>
          </a:p>
          <a:p>
            <a:pPr marL="0" indent="0">
              <a:buNone/>
              <a:defRPr/>
            </a:pPr>
            <a:r>
              <a:rPr lang="ru-RU" sz="2400" dirty="0" smtClean="0"/>
              <a:t>Мошковский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Новосибирский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 smtClean="0"/>
              <a:t>Тогучинский</a:t>
            </a:r>
            <a:endParaRPr lang="ru-RU" sz="2400" b="1" dirty="0"/>
          </a:p>
          <a:p>
            <a:pPr marL="0" indent="0">
              <a:buNone/>
            </a:pPr>
            <a:endParaRPr lang="ru-RU" sz="2400" b="1" dirty="0">
              <a:solidFill>
                <a:srgbClr val="164E2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164E2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9F1243F-1582-4854-A1CB-EF50353B581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1127</Words>
  <Application>Microsoft Office PowerPoint</Application>
  <PresentationFormat>Произвольный</PresentationFormat>
  <Paragraphs>146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Franklin Gothic Book</vt:lpstr>
      <vt:lpstr>Symbol</vt:lpstr>
      <vt:lpstr>Times New Roman</vt:lpstr>
      <vt:lpstr>Wingdings</vt:lpstr>
      <vt:lpstr>Волна</vt:lpstr>
      <vt:lpstr>Презентация PowerPoint</vt:lpstr>
      <vt:lpstr>  Информационный семинар  «Региональный проект «СДШ НСО»: мониторинг потребности ОО                    в использовании ресурсов РСДО»    05 марта 2018 года</vt:lpstr>
      <vt:lpstr>Изменения в регистрации  на мероприятия на базе ОблЦИТ</vt:lpstr>
      <vt:lpstr>Презентация PowerPoint</vt:lpstr>
      <vt:lpstr>Вопросы семинара:</vt:lpstr>
      <vt:lpstr>Задачи проекта и распределение финансирования на 2017/2018 уч. году</vt:lpstr>
      <vt:lpstr>Задачи проекта и распределение финансирования на 2018/2019 уч. году</vt:lpstr>
      <vt:lpstr>Семинары и повышение квалификации  для участников проекта</vt:lpstr>
      <vt:lpstr>Вопросы к муниципалитетам по активности ОО в 2017/2018 уч. году  на 03 марта 2018 г.</vt:lpstr>
      <vt:lpstr>Работа со статистикой активности ОО</vt:lpstr>
      <vt:lpstr>Работа в проекте школ с УНОР</vt:lpstr>
      <vt:lpstr>Интеграция проектов «СДШ НСО»                и  «Специализированные классы» ( ИОП, IT-направление)</vt:lpstr>
      <vt:lpstr>Реализация проекта «Развитие школьного экономического образования на основе цифровых форматов и технологий в НСО в 2016-2018 гг. ECO-DIGITAL»</vt:lpstr>
      <vt:lpstr>Обучение в виртуальных группах</vt:lpstr>
      <vt:lpstr>Обучение в РСДО  на версии 3.3 СДО «Moodle»</vt:lpstr>
      <vt:lpstr>Информационный сайт  проекта «СДШ НСО» http://sdo.edu54.ru/</vt:lpstr>
      <vt:lpstr>Подведение итогов проекта за 2017/2018 уч. год</vt:lpstr>
      <vt:lpstr>Оформление ОО заявок</vt:lpstr>
      <vt:lpstr>Презентация PowerPoint</vt:lpstr>
      <vt:lpstr>Направление  «Обучение школьников»   региональные координаторы проекта, старшие методисты отдела дистанционного обучения: Сергеева Анна Александровна, Деревягина Диана Александровна (+ проект EKO-digital)  (383)349-5-800 0132# </vt:lpstr>
      <vt:lpstr>Направление  «Специализированные классы»   региональный координатор проекта, старший методист отдела дистанционного обучения Слободчикова Сардана Михайловна   </vt:lpstr>
      <vt:lpstr>Направление  «Апробация и разработка электронных курсов»   региональный координатор проекта, методист отдела дистанционного обучения Павлюченко Александра Сергеевна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Осокин Александр Валерьевич</dc:creator>
  <cp:lastModifiedBy>Ирина Владимировна Заеленкова</cp:lastModifiedBy>
  <cp:revision>535</cp:revision>
  <cp:lastPrinted>2014-12-18T05:59:22Z</cp:lastPrinted>
  <dcterms:created xsi:type="dcterms:W3CDTF">2010-07-08T09:32:50Z</dcterms:created>
  <dcterms:modified xsi:type="dcterms:W3CDTF">2018-03-05T07:26:26Z</dcterms:modified>
</cp:coreProperties>
</file>